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Canva Sans Bold" charset="1" panose="020B0803030501040103"/>
      <p:regular r:id="rId11"/>
    </p:embeddedFont>
    <p:embeddedFont>
      <p:font typeface="Canva Sans" charset="1" panose="020B0503030501040103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385286" y="2127018"/>
            <a:ext cx="10788897" cy="7843250"/>
          </a:xfrm>
          <a:custGeom>
            <a:avLst/>
            <a:gdLst/>
            <a:ahLst/>
            <a:cxnLst/>
            <a:rect r="r" b="b" t="t" l="l"/>
            <a:pathLst>
              <a:path h="7843250" w="10788897">
                <a:moveTo>
                  <a:pt x="0" y="0"/>
                </a:moveTo>
                <a:lnTo>
                  <a:pt x="10788897" y="0"/>
                </a:lnTo>
                <a:lnTo>
                  <a:pt x="10788897" y="7843251"/>
                </a:lnTo>
                <a:lnTo>
                  <a:pt x="0" y="78432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-77" t="-1075" r="0" b="-622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20494" y="400139"/>
            <a:ext cx="1704701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Credit Card Financial Analysis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542195" y="9505449"/>
            <a:ext cx="2522934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</a:pPr>
            <a:r>
              <a:rPr lang="en-US" sz="2700">
                <a:solidFill>
                  <a:srgbClr val="FFDE59"/>
                </a:solidFill>
                <a:latin typeface="Canva Sans"/>
                <a:ea typeface="Canva Sans"/>
                <a:cs typeface="Canva Sans"/>
                <a:sym typeface="Canva Sans"/>
              </a:rPr>
              <a:t>Minal Bhivgade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63969" y="5308608"/>
            <a:ext cx="7324031" cy="5601853"/>
          </a:xfrm>
          <a:custGeom>
            <a:avLst/>
            <a:gdLst/>
            <a:ahLst/>
            <a:cxnLst/>
            <a:rect r="r" b="b" t="t" l="l"/>
            <a:pathLst>
              <a:path h="5601853" w="7324031">
                <a:moveTo>
                  <a:pt x="0" y="0"/>
                </a:moveTo>
                <a:lnTo>
                  <a:pt x="7324031" y="0"/>
                </a:lnTo>
                <a:lnTo>
                  <a:pt x="7324031" y="5601853"/>
                </a:lnTo>
                <a:lnTo>
                  <a:pt x="0" y="56018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80000"/>
            </a:blip>
            <a:stretch>
              <a:fillRect l="-80" t="-447" r="-3916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66252" y="980923"/>
            <a:ext cx="1741699" cy="1619780"/>
          </a:xfrm>
          <a:custGeom>
            <a:avLst/>
            <a:gdLst/>
            <a:ahLst/>
            <a:cxnLst/>
            <a:rect r="r" b="b" t="t" l="l"/>
            <a:pathLst>
              <a:path h="1619780" w="1741699">
                <a:moveTo>
                  <a:pt x="0" y="0"/>
                </a:moveTo>
                <a:lnTo>
                  <a:pt x="1741700" y="0"/>
                </a:lnTo>
                <a:lnTo>
                  <a:pt x="1741700" y="1619780"/>
                </a:lnTo>
                <a:lnTo>
                  <a:pt x="0" y="16197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516366" y="972936"/>
            <a:ext cx="1320526" cy="1627767"/>
          </a:xfrm>
          <a:custGeom>
            <a:avLst/>
            <a:gdLst/>
            <a:ahLst/>
            <a:cxnLst/>
            <a:rect r="r" b="b" t="t" l="l"/>
            <a:pathLst>
              <a:path h="1627767" w="1320526">
                <a:moveTo>
                  <a:pt x="0" y="0"/>
                </a:moveTo>
                <a:lnTo>
                  <a:pt x="1320527" y="0"/>
                </a:lnTo>
                <a:lnTo>
                  <a:pt x="1320527" y="1627767"/>
                </a:lnTo>
                <a:lnTo>
                  <a:pt x="0" y="162776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237855" y="972936"/>
            <a:ext cx="2021445" cy="1497133"/>
          </a:xfrm>
          <a:custGeom>
            <a:avLst/>
            <a:gdLst/>
            <a:ahLst/>
            <a:cxnLst/>
            <a:rect r="r" b="b" t="t" l="l"/>
            <a:pathLst>
              <a:path h="1497133" w="2021445">
                <a:moveTo>
                  <a:pt x="0" y="0"/>
                </a:moveTo>
                <a:lnTo>
                  <a:pt x="2021445" y="0"/>
                </a:lnTo>
                <a:lnTo>
                  <a:pt x="2021445" y="1497132"/>
                </a:lnTo>
                <a:lnTo>
                  <a:pt x="0" y="149713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0" y="200660"/>
            <a:ext cx="5960786" cy="828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9"/>
              </a:lnSpc>
            </a:pPr>
            <a:r>
              <a:rPr lang="en-US" sz="4899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Overview: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86050" y="1460517"/>
            <a:ext cx="6105406" cy="46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80"/>
              </a:lnSpc>
              <a:spcBef>
                <a:spcPct val="0"/>
              </a:spcBef>
            </a:pPr>
            <a:r>
              <a:rPr lang="en-US" sz="2700">
                <a:solidFill>
                  <a:srgbClr val="FFDE59"/>
                </a:solidFill>
                <a:latin typeface="Canva Sans"/>
                <a:ea typeface="Canva Sans"/>
                <a:cs typeface="Canva Sans"/>
                <a:sym typeface="Canva Sans"/>
              </a:rPr>
              <a:t>Tools used: Excel, SQL, and Power BI.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2419" y="2482229"/>
            <a:ext cx="17872710" cy="189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Excel: Used for initial data review and minor cleaning.</a:t>
            </a:r>
          </a:p>
          <a:p>
            <a:pPr algn="l">
              <a:lnSpc>
                <a:spcPts val="378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SQL: Organized and cleaned large datasets for analysis and connected directly with Power BI for seamless     </a:t>
            </a:r>
          </a:p>
          <a:p>
            <a:pPr algn="l">
              <a:lnSpc>
                <a:spcPts val="378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data integration.</a:t>
            </a:r>
          </a:p>
          <a:p>
            <a:pPr algn="l">
              <a:lnSpc>
                <a:spcPts val="378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Power BI: Created interactive dashboards and visuals to present insights.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2419" y="4686617"/>
            <a:ext cx="5714604" cy="828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9"/>
              </a:lnSpc>
              <a:spcBef>
                <a:spcPct val="0"/>
              </a:spcBef>
            </a:pPr>
            <a:r>
              <a:rPr lang="en-US" b="true" sz="4899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Objective: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86050" y="6215965"/>
            <a:ext cx="10267632" cy="1893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0"/>
              </a:lnSpc>
              <a:spcBef>
                <a:spcPct val="0"/>
              </a:spcBef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To develop a comprehensive Credit Card Financial Dashboard that provides real-time insights into key performance metrics and trends, enabling stakeholders to monitor and analyze credit card operations effectively on a weekly basis.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74202" y="1959151"/>
            <a:ext cx="13286797" cy="7050546"/>
          </a:xfrm>
          <a:custGeom>
            <a:avLst/>
            <a:gdLst/>
            <a:ahLst/>
            <a:cxnLst/>
            <a:rect r="r" b="b" t="t" l="l"/>
            <a:pathLst>
              <a:path h="7050546" w="13286797">
                <a:moveTo>
                  <a:pt x="0" y="0"/>
                </a:moveTo>
                <a:lnTo>
                  <a:pt x="13286797" y="0"/>
                </a:lnTo>
                <a:lnTo>
                  <a:pt x="13286797" y="7050546"/>
                </a:lnTo>
                <a:lnTo>
                  <a:pt x="0" y="705054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51000"/>
            </a:blip>
            <a:stretch>
              <a:fillRect l="0" t="-8433" r="-578" b="-3158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874202" y="235530"/>
            <a:ext cx="13460284" cy="2216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0"/>
              </a:lnSpc>
            </a:pPr>
            <a:r>
              <a:rPr lang="en-US" sz="4235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Project Insights: Week 53 (31st Dec)</a:t>
            </a:r>
          </a:p>
          <a:p>
            <a:pPr algn="ctr">
              <a:lnSpc>
                <a:spcPts val="5930"/>
              </a:lnSpc>
            </a:pPr>
          </a:p>
          <a:p>
            <a:pPr algn="ctr">
              <a:lnSpc>
                <a:spcPts val="5930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459616" y="1611378"/>
            <a:ext cx="18006515" cy="808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Revenue Growth: The revenue in</a:t>
            </a: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creased by 28.8%.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Quarterly Revenue: Each quarter (Q1, Q2, Q3, and Q4) generated 14M in revenue.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Total Revenue (2023): The total revenue for the year was 57M, with 46M from transactions and 8M from interest earned.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Revenue by Card Type: Blue Card generated 47M, Silver Card 6M, Gold Card 3M, and Platinum Card 1M in revenue.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Expenditure by Type: The total expenditure was 14M on bills, 10M on entertainment, 10M on fuel, 9M on groceries, 8M on food, and 6M on travel.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Revenue by Job Description: Businessmen contributed 18M, White Collar 10M, Self-employed 9M, Government 8M, Blue Collar 7M, and Retired 5M to the total revenue.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Payment Method: Swipe transactions generated 36M in revenue.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Revenue by Gender: Male customers contributed 31M, while female customers contributed 26M.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Revenue by Income Level: High-income earners generated 20M, mid-income earners 16M, and low-income earners 10M.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Revenue by Age Group: Customers aged 40-50 generated 25M in revenue.</a:t>
            </a:r>
          </a:p>
          <a:p>
            <a:pPr algn="l" marL="582933" indent="-291467" lvl="1">
              <a:lnSpc>
                <a:spcPts val="3780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Top States by Revenue: Texas, New York, and California each contributed 13M in revenue.</a:t>
            </a:r>
          </a:p>
          <a:p>
            <a:pPr algn="l">
              <a:lnSpc>
                <a:spcPts val="37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29437"/>
            <a:ext cx="13460284" cy="2965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0"/>
              </a:lnSpc>
            </a:pPr>
            <a:r>
              <a:rPr lang="en-US" sz="4235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Recommendations:</a:t>
            </a:r>
          </a:p>
          <a:p>
            <a:pPr algn="ctr">
              <a:lnSpc>
                <a:spcPts val="5930"/>
              </a:lnSpc>
            </a:pPr>
          </a:p>
          <a:p>
            <a:pPr algn="ctr">
              <a:lnSpc>
                <a:spcPts val="5930"/>
              </a:lnSpc>
            </a:pPr>
          </a:p>
          <a:p>
            <a:pPr algn="ctr">
              <a:lnSpc>
                <a:spcPts val="593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291374" y="1136154"/>
            <a:ext cx="17996626" cy="9369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Focus on Blue Card Promotion: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Continue promoting Blue Cards through targeted marketing campaigns and offer enhanced benefits to drive engagement and revenue.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Expand Silver, Gold, and Platinum Card Features: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Add more attractive features to Silver, Gold, and Platinum Cards, such as exclusive offers or premium services, to increase adoption.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Leverage High-Income Segment: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Tailor marketing efforts and card features specifically for high-income earners (20M) with personalized services, higher credit limits, or investment-related rewards.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Increase Female Customer Engagement: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Offer tailored benefits and targeted marketing campaigns for female customers to boost their credit card usage and revenue.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Optimize Transaction Methods: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Enhance swipe transaction functionality, including contactless payments and mobile wallet integrations, to further encourage usage.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Capitalize on High-Transaction States: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Expand presence and focus on Texas, New York, and California, with region-specific offers and localized marketing campaigns.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Increase Engagement with Middle-Income Customers: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Introduce tailored rewards and incentives for middle-income earners (16M), such as cashback or discounts on essential items, to boost usage.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Target Age 40-50 Demographic:</a:t>
            </a:r>
          </a:p>
          <a:p>
            <a:pPr algn="l">
              <a:lnSpc>
                <a:spcPts val="2850"/>
              </a:lnSpc>
              <a:spcBef>
                <a:spcPct val="0"/>
              </a:spcBef>
            </a:pPr>
            <a:r>
              <a:rPr lang="en-US" b="true" sz="20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Focus marketing efforts on the 40-50 age group (25M) with credit card offerings for family and retirement planning.</a:t>
            </a:r>
          </a:p>
          <a:p>
            <a:pPr algn="l">
              <a:lnSpc>
                <a:spcPts val="2710"/>
              </a:lnSpc>
              <a:spcBef>
                <a:spcPct val="0"/>
              </a:spcBef>
            </a:pPr>
          </a:p>
          <a:p>
            <a:pPr algn="l">
              <a:lnSpc>
                <a:spcPts val="2710"/>
              </a:lnSpc>
              <a:spcBef>
                <a:spcPct val="0"/>
              </a:spcBef>
            </a:pPr>
            <a:r>
              <a:rPr lang="en-US" b="true" sz="1935">
                <a:solidFill>
                  <a:srgbClr val="D9D9D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529437"/>
            <a:ext cx="13460284" cy="2965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0"/>
              </a:lnSpc>
            </a:pPr>
            <a:r>
              <a:rPr lang="en-US" sz="4235" b="true">
                <a:solidFill>
                  <a:srgbClr val="FFDE59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Recommendations:</a:t>
            </a:r>
          </a:p>
          <a:p>
            <a:pPr algn="ctr">
              <a:lnSpc>
                <a:spcPts val="5930"/>
              </a:lnSpc>
            </a:pPr>
          </a:p>
          <a:p>
            <a:pPr algn="ctr">
              <a:lnSpc>
                <a:spcPts val="5930"/>
              </a:lnSpc>
            </a:pPr>
          </a:p>
          <a:p>
            <a:pPr algn="ctr">
              <a:lnSpc>
                <a:spcPts val="593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514350" y="2012354"/>
            <a:ext cx="17259300" cy="4070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90"/>
              </a:lnSpc>
              <a:spcBef>
                <a:spcPct val="0"/>
              </a:spcBef>
            </a:pPr>
            <a:r>
              <a:rPr lang="en-US" b="true" sz="213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Monitor and Reduce Delinquency Rate:</a:t>
            </a:r>
          </a:p>
          <a:p>
            <a:pPr algn="l">
              <a:lnSpc>
                <a:spcPts val="2990"/>
              </a:lnSpc>
              <a:spcBef>
                <a:spcPct val="0"/>
              </a:spcBef>
            </a:pPr>
            <a:r>
              <a:rPr lang="en-US" b="true" sz="213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Implement proactive measures such as financial literacy programs and debt management assistance to reduce the delinquency rate (6.06%).</a:t>
            </a:r>
          </a:p>
          <a:p>
            <a:pPr algn="l">
              <a:lnSpc>
                <a:spcPts val="2990"/>
              </a:lnSpc>
              <a:spcBef>
                <a:spcPct val="0"/>
              </a:spcBef>
            </a:pPr>
          </a:p>
          <a:p>
            <a:pPr algn="l">
              <a:lnSpc>
                <a:spcPts val="2990"/>
              </a:lnSpc>
              <a:spcBef>
                <a:spcPct val="0"/>
              </a:spcBef>
            </a:pPr>
            <a:r>
              <a:rPr lang="en-US" b="true" sz="213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Enhance Customer Service for Business Professionals:</a:t>
            </a:r>
          </a:p>
          <a:p>
            <a:pPr algn="l">
              <a:lnSpc>
                <a:spcPts val="2990"/>
              </a:lnSpc>
              <a:spcBef>
                <a:spcPct val="0"/>
              </a:spcBef>
            </a:pPr>
            <a:r>
              <a:rPr lang="en-US" b="true" sz="213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Offer business-specific services such as expense management tools, tax-related support, or higher credit limits to engage businessmen (18M).</a:t>
            </a:r>
          </a:p>
          <a:p>
            <a:pPr algn="l">
              <a:lnSpc>
                <a:spcPts val="2990"/>
              </a:lnSpc>
              <a:spcBef>
                <a:spcPct val="0"/>
              </a:spcBef>
            </a:pPr>
          </a:p>
          <a:p>
            <a:pPr algn="l">
              <a:lnSpc>
                <a:spcPts val="2990"/>
              </a:lnSpc>
              <a:spcBef>
                <a:spcPct val="0"/>
              </a:spcBef>
            </a:pPr>
            <a:r>
              <a:rPr lang="en-US" b="true" sz="213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Leverage Seasonal Trends for Increased Revenue:</a:t>
            </a:r>
          </a:p>
          <a:p>
            <a:pPr algn="l">
              <a:lnSpc>
                <a:spcPts val="2990"/>
              </a:lnSpc>
              <a:spcBef>
                <a:spcPct val="0"/>
              </a:spcBef>
            </a:pPr>
            <a:r>
              <a:rPr lang="en-US" b="true" sz="2135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Plan seasonal campaigns and promotions during peak shopping periods, such as holidays or back-to-school, to capitalize on strong quarterly growth.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DAGaF98I_xU</dc:identifier>
  <dcterms:modified xsi:type="dcterms:W3CDTF">2011-08-01T06:04:30Z</dcterms:modified>
  <cp:revision>1</cp:revision>
  <dc:title>Credit Card Financial Analysis</dc:title>
</cp:coreProperties>
</file>

<file path=docProps/thumbnail.jpeg>
</file>